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3" r:id="rId19"/>
    <p:sldId id="284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282" r:id="rId43"/>
    <p:sldId id="28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101" d="100"/>
          <a:sy n="101" d="100"/>
        </p:scale>
        <p:origin x="912" y="13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9/2/2024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9/2/2024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9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17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64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15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24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11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85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23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57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40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7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58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77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95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84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47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66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55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7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14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09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20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45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7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62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137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844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08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27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898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47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6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6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3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 in Action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Eero Hosiaisluoma	Instructor: Zhao Xiaoqi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DE6A5-40F8-ADB4-A273-642C978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62162" y="447675"/>
            <a:ext cx="3773276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2913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9245E-E835-D58C-7561-53429130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49" y="1552575"/>
            <a:ext cx="3658994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49"/>
            <a:ext cx="11410950" cy="1109658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2-2-3-1 Figure 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E15D9-1BF7-A510-4C85-3CE10EE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4" y="90493"/>
            <a:ext cx="10144125" cy="455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BC9D-5E07-3C5A-55DD-06FC6431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1789613"/>
            <a:ext cx="5857875" cy="28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48325"/>
            <a:ext cx="11410950" cy="960665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09 – Value Stream x Business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BC0CD-8EA5-284B-264E-7C257576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224" y="219433"/>
            <a:ext cx="9782175" cy="4390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2BA1-D944-5935-824C-DEE8807C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062" y="2218824"/>
            <a:ext cx="6531143" cy="266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10: Strategy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CB2-FD9C-1D64-53C9-C256BE50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144" y="72296"/>
            <a:ext cx="8721193" cy="465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8376F-E5C6-C056-FFEE-921B265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4" y="1808207"/>
            <a:ext cx="3704353" cy="28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7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2.2.4.1 Figure 11: Capability Map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ADF0D-1E30-202C-6261-29E4D22167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437" y="206974"/>
            <a:ext cx="10525126" cy="432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D791D-22A2-172E-FE1E-29DE9F75A0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6550" y="2445026"/>
            <a:ext cx="5053861" cy="208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28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2.2.4.2 Figure 12:</a:t>
            </a:r>
            <a:r>
              <a:rPr lang="zh-CN" altLang="en-US" sz="4800" dirty="0"/>
              <a:t> </a:t>
            </a:r>
            <a:r>
              <a:rPr lang="en-US" sz="4800" dirty="0"/>
              <a:t>Strategy &amp; </a:t>
            </a:r>
            <a:r>
              <a:rPr lang="en-US" altLang="zh-CN" sz="4800" dirty="0"/>
              <a:t>Capability Planning 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27847-5297-EC53-BF36-3CF70EAB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2056" y="164777"/>
            <a:ext cx="10102724" cy="452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9C77E-493B-F9E8-0212-BCD237448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630" y="2344036"/>
            <a:ext cx="2724150" cy="2532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30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2.2.4.3 Figure 13: Strategy To Capability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D7A99-CE3F-5796-34AD-7F6428F660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2100" y="111413"/>
            <a:ext cx="9067800" cy="4755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6BC6C-C163-3071-BF10-D4B320B15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498" y="2218322"/>
            <a:ext cx="2445152" cy="306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47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2.2.4.4 Figure 14: Capability Planning </a:t>
            </a:r>
            <a:r>
              <a:rPr lang="en-US" altLang="zh-CN" sz="4800" dirty="0"/>
              <a:t>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80C3C0-4116-AFF8-04A9-60651FA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35276"/>
            <a:ext cx="8953500" cy="4851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6985D-3600-FDB8-F3D3-53BEBC9BB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961" y="2370438"/>
            <a:ext cx="4618214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85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15: Implementation Roadmap View – Example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34468-B2AA-FC4A-D184-1D685507F9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9050"/>
            <a:ext cx="9144999" cy="478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9F497A-50F5-F1EC-0674-FC8DEF4F5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562" y="2056899"/>
            <a:ext cx="5883088" cy="281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98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16: Implementation Roadmap View – Example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9AADC-E696-C53E-FC71-BB774DA14D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5" y="499"/>
            <a:ext cx="7570830" cy="488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DB675-D81A-64AD-E202-0CCF6EEFA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352" y="2705128"/>
            <a:ext cx="4124325" cy="219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860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17: Layered View (Overview) – Basic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F1378F-25E3-6ABB-7C75-20642D009F9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37010"/>
            <a:ext cx="8947136" cy="470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9545CF-691D-BA92-29BC-24898FE6C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949" y="1209674"/>
            <a:ext cx="4366117" cy="3667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4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E0447-4856-A90D-DEF3-B13ACA2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60960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F024-BF97-8359-70A4-4F30AFB5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7" y="242886"/>
            <a:ext cx="4598338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7114F-1E40-EEAF-9F5A-11A80D9D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42886"/>
            <a:ext cx="4581525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4589E4E-37EE-C8C9-5FB3-39CAFD2F8057}"/>
              </a:ext>
            </a:extLst>
          </p:cNvPr>
          <p:cNvSpPr/>
          <p:nvPr/>
        </p:nvSpPr>
        <p:spPr>
          <a:xfrm>
            <a:off x="4238625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792F17-CCDD-B91A-59FA-3F346685DAF1}"/>
              </a:ext>
            </a:extLst>
          </p:cNvPr>
          <p:cNvSpPr/>
          <p:nvPr/>
        </p:nvSpPr>
        <p:spPr>
          <a:xfrm>
            <a:off x="6991352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FA09-F3CA-7964-17DF-1A3972C2E157}"/>
              </a:ext>
            </a:extLst>
          </p:cNvPr>
          <p:cNvSpPr txBox="1"/>
          <p:nvPr/>
        </p:nvSpPr>
        <p:spPr>
          <a:xfrm>
            <a:off x="916635" y="2865697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5190A-47A9-7E03-5293-C215FDEE298D}"/>
              </a:ext>
            </a:extLst>
          </p:cNvPr>
          <p:cNvSpPr txBox="1"/>
          <p:nvPr/>
        </p:nvSpPr>
        <p:spPr>
          <a:xfrm>
            <a:off x="9064503" y="286569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ArchiMetal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514183BC-CAAB-E4EC-85BE-22073ACB39A7}"/>
              </a:ext>
            </a:extLst>
          </p:cNvPr>
          <p:cNvSpPr/>
          <p:nvPr/>
        </p:nvSpPr>
        <p:spPr>
          <a:xfrm>
            <a:off x="1981200" y="4199215"/>
            <a:ext cx="1676400" cy="177641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969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2.3.1 Business- and Application Layers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18: Layered View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28EB3-B32F-177E-2C53-794DCC0315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914" y="77051"/>
            <a:ext cx="9734550" cy="4586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7436E6-1C7F-25BF-76C2-EC7905565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270" y="1876425"/>
            <a:ext cx="5190780" cy="300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61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2.3.2 Business Layer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19: Layered View – Business Layer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BCA04-5FB2-3413-B410-94FF52A918E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04464"/>
            <a:ext cx="9147160" cy="4781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2E43E4-15D3-09E8-66A8-3E08EEA7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665" y="1689686"/>
            <a:ext cx="2855603" cy="3282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79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2.3.3 Customer Service Journey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20: Customer Service Journey -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3C90C-FA56-5B95-FF84-D64E446C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5255" y="19050"/>
            <a:ext cx="8448062" cy="471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8179DD-9929-30B8-4975-633F7A47B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12" y="1971675"/>
            <a:ext cx="4426960" cy="2914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46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2.3.3 Customer Service Journey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21: Layered View – Sample for CSJ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A4C11-D4B6-9911-683F-12F1FF36DD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4" y="19050"/>
            <a:ext cx="9290036" cy="48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68E4F0-265B-FEDC-A0BF-8FDB01EE0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0" y="2069051"/>
            <a:ext cx="5486399" cy="2719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128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2.3.4 </a:t>
            </a:r>
            <a:r>
              <a:rPr lang="en-US" sz="4800" dirty="0" err="1"/>
              <a:t>Swimline</a:t>
            </a:r>
            <a:r>
              <a:rPr lang="en-US" sz="4800" dirty="0"/>
              <a:t> Process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22: </a:t>
            </a:r>
            <a:r>
              <a:rPr lang="en-US" sz="4800" dirty="0" err="1"/>
              <a:t>Swimline</a:t>
            </a:r>
            <a:r>
              <a:rPr lang="en-US" sz="4800" dirty="0"/>
              <a:t> Process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2CE55-5A4E-8E0E-5E0D-CEC39B4687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753" y="19050"/>
            <a:ext cx="9639300" cy="4738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218CF-A12D-56B8-6A6E-DC8702A8D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765" y="2248298"/>
            <a:ext cx="4821682" cy="260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290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2.3.5 Service Design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23: Service Design View – Design Pattern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EA2417-D906-C642-454E-F5D7A19CA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9224" y="110874"/>
            <a:ext cx="8753475" cy="4598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DCA354-52A0-E96E-F7BC-D28C6DB23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325" y="2472035"/>
            <a:ext cx="4137230" cy="2404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354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2.3.5 Service Design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24: Service Design View – Design Pattern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CEF2E-2C85-78B7-B9D2-61F5A3009D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7824" y="59178"/>
            <a:ext cx="9020177" cy="4734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898016-8F7E-6598-99B5-1D87365AE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032" y="2676524"/>
            <a:ext cx="3147019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6997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2.3.6 Service Blueprint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25: Service Blueprint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0E3511-D4C6-901E-D4CE-48A906433F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9288" y="16620"/>
            <a:ext cx="7715137" cy="4707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17588-1D0C-C971-B5C1-8BA2FF826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50" y="642085"/>
            <a:ext cx="3627878" cy="357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87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2.3.6 Service Blueprint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26: Service Blueprint as a Layered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35795-D869-A403-138F-0025847985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325" y="438150"/>
            <a:ext cx="7711652" cy="423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33C49C-BEC0-CC86-91DF-112687270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861" y="66675"/>
            <a:ext cx="5543550" cy="2696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949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2.4.1 Actor Interaction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27: Actor Interaction (Co-operation)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5B776B-C677-3CE4-0794-D3B288D7A5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6096" y="-5836"/>
            <a:ext cx="9144002" cy="4752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F458B0-CC13-6B16-C3EF-644E8CBEA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100" y="1752600"/>
            <a:ext cx="6076950" cy="2600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465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1.1 Purpose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7"/>
            <a:ext cx="2803480" cy="285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7A02-58FF-16CD-7E97-8AE745D1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3480" y="507831"/>
            <a:ext cx="9227419" cy="40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3A346-5683-A818-422A-BA4501FA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67" y="1179527"/>
            <a:ext cx="3356008" cy="211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3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2.4.2 Process Interaction (Co-operation)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28: Process Interaction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1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2650C-4163-A1FD-338D-073E006DC44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3975" y="56983"/>
            <a:ext cx="9344026" cy="4819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56726-9833-DF99-548E-D9D5AE053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137" y="1990725"/>
            <a:ext cx="6010275" cy="250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645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2.4.3 Application Interaction (Co-operation)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29: Application Interaction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1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11D12-5518-2808-96A2-FB362CED065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4453" y="108355"/>
            <a:ext cx="9372171" cy="476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D91282-78E2-EA59-5340-9161D5766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037" y="1928812"/>
            <a:ext cx="5941912" cy="2566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91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30: Process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36483" y="28575"/>
            <a:ext cx="2185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8F437-AA57-03AC-BFCF-1DD5D9A944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114301"/>
            <a:ext cx="10084088" cy="4582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7D6B09-22AE-577B-3646-BBC63F9A3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349" y="2455824"/>
            <a:ext cx="4695825" cy="2240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75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 – 2.5.1 Business Process Functional Decomposition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31: Business Function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DE09A-CFD1-041B-6BF4-88CD96CB0CA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0153" y="28575"/>
            <a:ext cx="9608843" cy="4707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6ECA11-9F38-A84B-BA6B-73C4B87AA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6" y="2230970"/>
            <a:ext cx="5229224" cy="253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849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 – 2.5.1 Business Process Functional Decomposition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32: Business Process 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9DF4C-8D64-127C-9FCF-C9F1228A3F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2123" y="0"/>
            <a:ext cx="9144002" cy="4774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296480-003B-939C-1392-7C53697CC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825" y="2240299"/>
            <a:ext cx="3995737" cy="2645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559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2.6 Conceptual Data Model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33: Conceptual Data Model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A2A7CC-6D8A-17A5-ADA5-65D7E9CA43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8254" y="28575"/>
            <a:ext cx="7601521" cy="4725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390D07-EC09-780D-4092-429357C86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24327"/>
            <a:ext cx="5876925" cy="2732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545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2.7 Data Model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34: Data Model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579D1-EDFC-1478-1846-EC43CAD6E8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2657" y="28575"/>
            <a:ext cx="7002872" cy="489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2CFF63-CC53-9F9A-1B43-144379280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016" y="2289921"/>
            <a:ext cx="5153025" cy="2424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02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2.8 Technology Platform View (Infrastructure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35: Technology Platform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07E3B-D8EE-BE70-C161-70A8B2FEE3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8492" y="28575"/>
            <a:ext cx="7936474" cy="4760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3E754-139B-ED83-1366-2CB7F0C02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650" y="2613604"/>
            <a:ext cx="4219575" cy="2232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02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2.8 Technology Platform View (Infrastructure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36: Technology Platform –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4C93B-C2A8-C6D9-BFC4-2337C681E2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289" y="177026"/>
            <a:ext cx="10689761" cy="4237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046F47-3A6E-EC15-8A67-ADCDC9FE2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66" y="234176"/>
            <a:ext cx="2557446" cy="31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339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2.9.1 Application Design Pattern – Figure 37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69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B87B46-29ED-76D4-7220-0B497258D76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7399" y="107795"/>
            <a:ext cx="9748619" cy="4769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920B7-0053-E6A5-8324-5FC305CB2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582" y="107795"/>
            <a:ext cx="6855394" cy="1977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99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DBC28-ED48-88AF-FE34-AF186756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07" y="55345"/>
            <a:ext cx="9547536" cy="44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7F3BFF-42A1-7BAB-C220-87443CD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5" y="1232987"/>
            <a:ext cx="3794721" cy="34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2.9.1 Application Design Pattern – Figure 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3A21C-45A0-26F6-EA54-924B1F4943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60" y="98152"/>
            <a:ext cx="9963090" cy="4866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7EA32-826A-9465-F55F-69F518F7F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958" y="242699"/>
            <a:ext cx="4209220" cy="19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100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2.9 Application Structure View (Solution Architecture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2.9.2 Application View – Design Pattern – Figure 39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EEA475-4269-C791-8A82-F0F3C393EB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910" y="163435"/>
            <a:ext cx="8658225" cy="4693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8920B4-7CBD-FF24-1C94-1A14376EB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597" y="234176"/>
            <a:ext cx="1857375" cy="210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134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7866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729BB-6F50-F9E0-DFE2-AC8DF3666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77076"/>
            <a:ext cx="4961065" cy="4961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7380">
            <a:off x="1964871" y="1385887"/>
            <a:ext cx="2626859" cy="204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347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73D9B1-0925-F334-579D-E1B4F4009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95" y="695325"/>
            <a:ext cx="5162812" cy="5067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19651" y="1826529"/>
            <a:ext cx="1803144" cy="14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5675271" y="216871"/>
            <a:ext cx="2273753" cy="175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5C9E13-D493-D823-0F0F-74A1F4268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798" y="933894"/>
            <a:ext cx="3263028" cy="1785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77BD6-3761-A635-13F3-550385245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605" y="2644923"/>
            <a:ext cx="3495675" cy="1426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05F35-480B-B6A5-26E1-E792F324C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1175" y="3863799"/>
            <a:ext cx="3938587" cy="2298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58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0F5D-5414-F68C-506B-7C68FA7AD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50" y="186485"/>
            <a:ext cx="10191750" cy="40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530F3-D435-AC16-E57B-05266C44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6" y="1281113"/>
            <a:ext cx="4754884" cy="383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1" y="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A2617-A24F-4D3C-1AE1-A52F4012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413" y="533946"/>
            <a:ext cx="10277475" cy="404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53E75-1A2E-86F8-A9C4-D99BFCDD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829553"/>
            <a:ext cx="43815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2.2.1 BMC Figure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9525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E0DC-FF15-340C-1A70-A7731724B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49" y="152400"/>
            <a:ext cx="9991725" cy="4441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A72D2-64D0-0DB7-A125-36883FA0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04" y="1743075"/>
            <a:ext cx="479297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2.2.2 SWOT Figure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4696B-0295-065A-6BDA-47D77C6C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631" y="63131"/>
            <a:ext cx="9856493" cy="461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B6D9-D682-ED7D-6C94-D4CC4FD1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24" y="1476375"/>
            <a:ext cx="4213776" cy="30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4800" dirty="0"/>
              <a:t>2.2 Business Model View – 2.2.3 Value Stream </a:t>
            </a:r>
          </a:p>
          <a:p>
            <a:r>
              <a:rPr lang="en-US" sz="4800" dirty="0"/>
              <a:t>Figure 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6204-3471-6CB5-60B0-C5B056DA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26" y="34976"/>
            <a:ext cx="8880799" cy="4577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3BAA7-ECA9-BC84-4799-6ECF5D34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5562"/>
            <a:ext cx="5958926" cy="26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4.potx" id="{22E7A37F-2161-4E4B-A340-BF7CA314E3E5}" vid="{F2416EA9-E215-4704-9EB2-B7658E7031A3}"/>
    </a:ext>
  </a:extLst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18556</TotalTime>
  <Words>759</Words>
  <Application>Microsoft Office PowerPoint</Application>
  <PresentationFormat>Widescreen</PresentationFormat>
  <Paragraphs>196</Paragraphs>
  <Slides>43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Algerian</vt:lpstr>
      <vt:lpstr>Amasis MT Pro Black</vt:lpstr>
      <vt:lpstr>Arial</vt:lpstr>
      <vt:lpstr>Corbel</vt:lpstr>
      <vt:lpstr>Euphemia</vt:lpstr>
      <vt:lpstr>Banded Design Blue 16x9</vt:lpstr>
      <vt:lpstr>ArchiMate Cookbook in Action</vt:lpstr>
      <vt:lpstr>PowerPoint Presentation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97</cp:revision>
  <dcterms:created xsi:type="dcterms:W3CDTF">2024-08-14T01:35:17Z</dcterms:created>
  <dcterms:modified xsi:type="dcterms:W3CDTF">2024-09-07T09:45:57Z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2024-08-14T01:37:10Z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29b36e32-933c-4b69-8bc3-4151765a3958</vt:lpwstr>
  </property>
  <property fmtid="{D5CDD505-2E9C-101B-9397-08002B2CF9AE}" pid="8" name="MSIP_Label_19540963-e559-4020-8a90-fe8a502c2801_ContentBits">
    <vt:lpwstr>0</vt:lpwstr>
  </property>
</Properties>
</file>